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1644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B55EA-BAB6-4837-AFFA-60CB65A95E88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1944F-5BC3-4287-ADA0-82CCDDAAC0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36915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B55EA-BAB6-4837-AFFA-60CB65A95E88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1944F-5BC3-4287-ADA0-82CCDDAAC0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83366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B55EA-BAB6-4837-AFFA-60CB65A95E88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1944F-5BC3-4287-ADA0-82CCDDAAC0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424236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6631224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773388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20863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4050717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90872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1559057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269913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27737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B55EA-BAB6-4837-AFFA-60CB65A95E88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1944F-5BC3-4287-ADA0-82CCDDAAC0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288258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63752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589261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573860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B55EA-BAB6-4837-AFFA-60CB65A95E88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1944F-5BC3-4287-ADA0-82CCDDAAC0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77827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B55EA-BAB6-4837-AFFA-60CB65A95E88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1944F-5BC3-4287-ADA0-82CCDDAAC0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67704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B55EA-BAB6-4837-AFFA-60CB65A95E88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1944F-5BC3-4287-ADA0-82CCDDAAC0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29550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B55EA-BAB6-4837-AFFA-60CB65A95E88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1944F-5BC3-4287-ADA0-82CCDDAAC0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05540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B55EA-BAB6-4837-AFFA-60CB65A95E88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1944F-5BC3-4287-ADA0-82CCDDAAC0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30372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B55EA-BAB6-4837-AFFA-60CB65A95E88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1944F-5BC3-4287-ADA0-82CCDDAAC0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27642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B55EA-BAB6-4837-AFFA-60CB65A95E88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1944F-5BC3-4287-ADA0-82CCDDAAC0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1331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5B55EA-BAB6-4837-AFFA-60CB65A95E88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31944F-5BC3-4287-ADA0-82CCDDAAC0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15937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99922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1194955"/>
          </a:xfrm>
          <a:prstGeom prst="rect">
            <a:avLst/>
          </a:prstGeom>
          <a:solidFill>
            <a:srgbClr val="5A7E8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0" y="2313811"/>
            <a:ext cx="91440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5400" dirty="0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 pitchFamily="34" charset="0"/>
              </a:rPr>
              <a:t>Using Quotation Marks, Parentheses, and Brackets</a:t>
            </a:r>
            <a:endParaRPr lang="en-US" sz="5400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cxnSp>
        <p:nvCxnSpPr>
          <p:cNvPr id="14" name="Straight Connector 13"/>
          <p:cNvCxnSpPr/>
          <p:nvPr/>
        </p:nvCxnSpPr>
        <p:spPr>
          <a:xfrm>
            <a:off x="1547446" y="4068137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226771" y="320478"/>
            <a:ext cx="3565361" cy="553998"/>
          </a:xfrm>
          <a:prstGeom prst="rect">
            <a:avLst/>
          </a:prstGeom>
          <a:solidFill>
            <a:srgbClr val="5A7E83"/>
          </a:solidFill>
        </p:spPr>
        <p:txBody>
          <a:bodyPr wrap="square" rtlCol="0">
            <a:spAutoFit/>
          </a:bodyPr>
          <a:lstStyle/>
          <a:p>
            <a:r>
              <a:rPr lang="en-US" sz="3000" b="1" dirty="0">
                <a:solidFill>
                  <a:schemeClr val="bg1"/>
                </a:solidFill>
                <a:latin typeface="Century Gothic" panose="020B0502020202020204" pitchFamily="34" charset="0"/>
              </a:rPr>
              <a:t>HAWKES</a:t>
            </a:r>
            <a:r>
              <a:rPr lang="en-US" sz="2800" dirty="0">
                <a:solidFill>
                  <a:schemeClr val="bg1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1547446" y="2091430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02736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Quotation Marks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979241" y="2362418"/>
            <a:ext cx="7807571" cy="138499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>
              <a:spcAft>
                <a:spcPts val="1800"/>
              </a:spcAft>
            </a:pPr>
            <a:r>
              <a:rPr lang="en-US" sz="2800" dirty="0"/>
              <a:t>According to the U.S. Department of Education website, </a:t>
            </a:r>
            <a:r>
              <a:rPr lang="en-US" sz="2800" u="sng" dirty="0">
                <a:solidFill>
                  <a:srgbClr val="386546"/>
                </a:solidFill>
                <a:uFill>
                  <a:solidFill>
                    <a:srgbClr val="386546"/>
                  </a:solidFill>
                </a:uFill>
              </a:rPr>
              <a:t>“Eighteen percent of all 9</a:t>
            </a:r>
            <a:r>
              <a:rPr lang="en-US" sz="2800" u="sng" baseline="30000" dirty="0">
                <a:solidFill>
                  <a:srgbClr val="386546"/>
                </a:solidFill>
                <a:uFill>
                  <a:solidFill>
                    <a:srgbClr val="386546"/>
                  </a:solidFill>
                </a:uFill>
              </a:rPr>
              <a:t>th</a:t>
            </a:r>
            <a:r>
              <a:rPr lang="en-US" sz="2800" u="sng" dirty="0">
                <a:solidFill>
                  <a:srgbClr val="386546"/>
                </a:solidFill>
                <a:uFill>
                  <a:solidFill>
                    <a:srgbClr val="386546"/>
                  </a:solidFill>
                </a:uFill>
              </a:rPr>
              <a:t> graders complete four-year degrees within ten years.” </a:t>
            </a:r>
          </a:p>
        </p:txBody>
      </p:sp>
    </p:spTree>
    <p:extLst>
      <p:ext uri="{BB962C8B-B14F-4D97-AF65-F5344CB8AC3E}">
        <p14:creationId xmlns:p14="http://schemas.microsoft.com/office/powerpoint/2010/main" val="6116722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Quotation Marks 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6" y="1262595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grpSp>
        <p:nvGrpSpPr>
          <p:cNvPr id="22" name="Group 21"/>
          <p:cNvGrpSpPr/>
          <p:nvPr/>
        </p:nvGrpSpPr>
        <p:grpSpPr>
          <a:xfrm>
            <a:off x="1802650" y="1536952"/>
            <a:ext cx="5443662" cy="608874"/>
            <a:chOff x="1906953" y="1849761"/>
            <a:chExt cx="5443662" cy="693935"/>
          </a:xfrm>
          <a:solidFill>
            <a:srgbClr val="314C57"/>
          </a:solidFill>
        </p:grpSpPr>
        <p:sp>
          <p:nvSpPr>
            <p:cNvPr id="23" name="Rectangle 22"/>
            <p:cNvSpPr/>
            <p:nvPr/>
          </p:nvSpPr>
          <p:spPr>
            <a:xfrm>
              <a:off x="1906953" y="1849761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23542"/>
                </a:solidFill>
              </a:endParaRPr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1967835" y="1986221"/>
              <a:ext cx="5274381" cy="45600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>
                  <a:solidFill>
                    <a:schemeClr val="bg1"/>
                  </a:solidFill>
                </a:rPr>
                <a:t>Titles of articles</a:t>
              </a:r>
            </a:p>
          </p:txBody>
        </p:sp>
      </p:grpSp>
      <p:grpSp>
        <p:nvGrpSpPr>
          <p:cNvPr id="39" name="Group 38"/>
          <p:cNvGrpSpPr/>
          <p:nvPr/>
        </p:nvGrpSpPr>
        <p:grpSpPr>
          <a:xfrm>
            <a:off x="1802650" y="2281873"/>
            <a:ext cx="5443662" cy="608874"/>
            <a:chOff x="1906953" y="1849761"/>
            <a:chExt cx="5443662" cy="693935"/>
          </a:xfrm>
          <a:solidFill>
            <a:srgbClr val="314C57"/>
          </a:solidFill>
        </p:grpSpPr>
        <p:sp>
          <p:nvSpPr>
            <p:cNvPr id="55" name="Rectangle 54"/>
            <p:cNvSpPr/>
            <p:nvPr/>
          </p:nvSpPr>
          <p:spPr>
            <a:xfrm>
              <a:off x="1906953" y="1849761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23542"/>
                </a:solidFill>
              </a:endParaRPr>
            </a:p>
          </p:txBody>
        </p:sp>
        <p:sp>
          <p:nvSpPr>
            <p:cNvPr id="56" name="TextBox 55"/>
            <p:cNvSpPr txBox="1"/>
            <p:nvPr/>
          </p:nvSpPr>
          <p:spPr>
            <a:xfrm>
              <a:off x="1967835" y="1986221"/>
              <a:ext cx="5274381" cy="45600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>
                  <a:solidFill>
                    <a:schemeClr val="bg1"/>
                  </a:solidFill>
                </a:rPr>
                <a:t>Titles of short stories</a:t>
              </a:r>
            </a:p>
          </p:txBody>
        </p:sp>
      </p:grpSp>
      <p:grpSp>
        <p:nvGrpSpPr>
          <p:cNvPr id="57" name="Group 56"/>
          <p:cNvGrpSpPr/>
          <p:nvPr/>
        </p:nvGrpSpPr>
        <p:grpSpPr>
          <a:xfrm>
            <a:off x="1802650" y="3032690"/>
            <a:ext cx="5443662" cy="608874"/>
            <a:chOff x="1906953" y="1849761"/>
            <a:chExt cx="5443662" cy="693935"/>
          </a:xfrm>
          <a:solidFill>
            <a:srgbClr val="314C57"/>
          </a:solidFill>
        </p:grpSpPr>
        <p:sp>
          <p:nvSpPr>
            <p:cNvPr id="58" name="Rectangle 57"/>
            <p:cNvSpPr/>
            <p:nvPr/>
          </p:nvSpPr>
          <p:spPr>
            <a:xfrm>
              <a:off x="1906953" y="1849761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23542"/>
                </a:solidFill>
              </a:endParaRPr>
            </a:p>
          </p:txBody>
        </p:sp>
        <p:sp>
          <p:nvSpPr>
            <p:cNvPr id="59" name="TextBox 58"/>
            <p:cNvSpPr txBox="1"/>
            <p:nvPr/>
          </p:nvSpPr>
          <p:spPr>
            <a:xfrm>
              <a:off x="1967835" y="1986221"/>
              <a:ext cx="5274381" cy="45600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>
                  <a:solidFill>
                    <a:schemeClr val="bg1"/>
                  </a:solidFill>
                </a:rPr>
                <a:t>Titles of book chapters</a:t>
              </a:r>
            </a:p>
          </p:txBody>
        </p:sp>
      </p:grpSp>
      <p:grpSp>
        <p:nvGrpSpPr>
          <p:cNvPr id="60" name="Group 59"/>
          <p:cNvGrpSpPr/>
          <p:nvPr/>
        </p:nvGrpSpPr>
        <p:grpSpPr>
          <a:xfrm>
            <a:off x="1802650" y="3765690"/>
            <a:ext cx="5443662" cy="608874"/>
            <a:chOff x="1906953" y="1849761"/>
            <a:chExt cx="5443662" cy="693935"/>
          </a:xfrm>
          <a:solidFill>
            <a:srgbClr val="314C57"/>
          </a:solidFill>
        </p:grpSpPr>
        <p:sp>
          <p:nvSpPr>
            <p:cNvPr id="61" name="Rectangle 60"/>
            <p:cNvSpPr/>
            <p:nvPr/>
          </p:nvSpPr>
          <p:spPr>
            <a:xfrm>
              <a:off x="1906953" y="1849761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23542"/>
                </a:solidFill>
              </a:endParaRPr>
            </a:p>
          </p:txBody>
        </p:sp>
        <p:sp>
          <p:nvSpPr>
            <p:cNvPr id="62" name="TextBox 61"/>
            <p:cNvSpPr txBox="1"/>
            <p:nvPr/>
          </p:nvSpPr>
          <p:spPr>
            <a:xfrm>
              <a:off x="1967835" y="1986221"/>
              <a:ext cx="5274381" cy="45600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>
                  <a:solidFill>
                    <a:schemeClr val="bg1"/>
                  </a:solidFill>
                </a:rPr>
                <a:t>Titles of songs</a:t>
              </a:r>
            </a:p>
          </p:txBody>
        </p:sp>
      </p:grpSp>
      <p:grpSp>
        <p:nvGrpSpPr>
          <p:cNvPr id="63" name="Group 62"/>
          <p:cNvGrpSpPr/>
          <p:nvPr/>
        </p:nvGrpSpPr>
        <p:grpSpPr>
          <a:xfrm>
            <a:off x="1802650" y="4494297"/>
            <a:ext cx="5443662" cy="608874"/>
            <a:chOff x="1906953" y="1849761"/>
            <a:chExt cx="5443662" cy="693935"/>
          </a:xfrm>
          <a:solidFill>
            <a:srgbClr val="314C57"/>
          </a:solidFill>
        </p:grpSpPr>
        <p:sp>
          <p:nvSpPr>
            <p:cNvPr id="64" name="Rectangle 63"/>
            <p:cNvSpPr/>
            <p:nvPr/>
          </p:nvSpPr>
          <p:spPr>
            <a:xfrm>
              <a:off x="1906953" y="1849761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23542"/>
                </a:solidFill>
              </a:endParaRPr>
            </a:p>
          </p:txBody>
        </p:sp>
        <p:sp>
          <p:nvSpPr>
            <p:cNvPr id="65" name="TextBox 64"/>
            <p:cNvSpPr txBox="1"/>
            <p:nvPr/>
          </p:nvSpPr>
          <p:spPr>
            <a:xfrm>
              <a:off x="1967835" y="1986221"/>
              <a:ext cx="5274381" cy="45600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>
                  <a:solidFill>
                    <a:schemeClr val="bg1"/>
                  </a:solidFill>
                </a:rPr>
                <a:t>Titles of television episodes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6315677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Quotation Marks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800415" y="2673762"/>
            <a:ext cx="7807571" cy="83099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>
              <a:spcAft>
                <a:spcPts val="1800"/>
              </a:spcAft>
            </a:pPr>
            <a:r>
              <a:rPr lang="en-US" sz="2400" dirty="0"/>
              <a:t>In Chapter 2, </a:t>
            </a:r>
            <a:r>
              <a:rPr lang="en-US" sz="2400" u="sng" dirty="0">
                <a:solidFill>
                  <a:srgbClr val="386546"/>
                </a:solidFill>
              </a:rPr>
              <a:t>“Climate Change and Controversy,” </a:t>
            </a:r>
            <a:r>
              <a:rPr lang="en-US" sz="2400" dirty="0"/>
              <a:t>the author explores arguments from different points of view. </a:t>
            </a:r>
          </a:p>
        </p:txBody>
      </p:sp>
    </p:spTree>
    <p:extLst>
      <p:ext uri="{BB962C8B-B14F-4D97-AF65-F5344CB8AC3E}">
        <p14:creationId xmlns:p14="http://schemas.microsoft.com/office/powerpoint/2010/main" val="28310437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Quotation Marks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542922" y="1922565"/>
            <a:ext cx="8058154" cy="1115568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9" name="Rectangle 8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633045" y="1986221"/>
              <a:ext cx="7807571" cy="461665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400" dirty="0">
                  <a:solidFill>
                    <a:schemeClr val="bg1"/>
                  </a:solidFill>
                </a:rPr>
                <a:t>Quotation marks always come in pairs.</a:t>
              </a:r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542922" y="3275274"/>
            <a:ext cx="8058154" cy="1117582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21" name="Rectangle 20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633045" y="1835151"/>
              <a:ext cx="7807571" cy="6000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400" dirty="0">
                  <a:solidFill>
                    <a:schemeClr val="bg1"/>
                  </a:solidFill>
                </a:rPr>
                <a:t>Punctuation that appears at the end of a quote should be inside the quotation marks.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5897998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Parentheses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668213" y="2129222"/>
            <a:ext cx="7807571" cy="203132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>
              <a:spcAft>
                <a:spcPts val="1800"/>
              </a:spcAft>
            </a:pPr>
            <a:r>
              <a:rPr lang="en-US" sz="2400" dirty="0">
                <a:solidFill>
                  <a:srgbClr val="386546"/>
                </a:solidFill>
              </a:rPr>
              <a:t>Henry VIII (1491-1547) ruled England for almost 40 years. </a:t>
            </a:r>
          </a:p>
          <a:p>
            <a:pPr>
              <a:spcAft>
                <a:spcPts val="1800"/>
              </a:spcAft>
            </a:pPr>
            <a:endParaRPr lang="en-US" sz="2400" dirty="0">
              <a:solidFill>
                <a:srgbClr val="386546"/>
              </a:solidFill>
            </a:endParaRPr>
          </a:p>
          <a:p>
            <a:pPr>
              <a:spcAft>
                <a:spcPts val="1800"/>
              </a:spcAft>
            </a:pPr>
            <a:r>
              <a:rPr lang="en-US" sz="2400" dirty="0">
                <a:solidFill>
                  <a:srgbClr val="386546"/>
                </a:solidFill>
              </a:rPr>
              <a:t>This drug has not been approved by the Food and Drug Administration (FDA). </a:t>
            </a:r>
          </a:p>
        </p:txBody>
      </p:sp>
    </p:spTree>
    <p:extLst>
      <p:ext uri="{BB962C8B-B14F-4D97-AF65-F5344CB8AC3E}">
        <p14:creationId xmlns:p14="http://schemas.microsoft.com/office/powerpoint/2010/main" val="35271963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Brackets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668213" y="2729386"/>
            <a:ext cx="7807571" cy="83099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>
              <a:spcAft>
                <a:spcPts val="1800"/>
              </a:spcAft>
            </a:pPr>
            <a:r>
              <a:rPr lang="en-US" sz="2400" dirty="0">
                <a:solidFill>
                  <a:srgbClr val="386546"/>
                </a:solidFill>
              </a:rPr>
              <a:t>My boyfriend watches all of the major league sports (expect the National Basketball Association [NBA]).</a:t>
            </a:r>
          </a:p>
        </p:txBody>
      </p:sp>
    </p:spTree>
    <p:extLst>
      <p:ext uri="{BB962C8B-B14F-4D97-AF65-F5344CB8AC3E}">
        <p14:creationId xmlns:p14="http://schemas.microsoft.com/office/powerpoint/2010/main" val="7616619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Brackets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668213" y="2313888"/>
            <a:ext cx="7807571" cy="1661993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>
              <a:spcAft>
                <a:spcPts val="1800"/>
              </a:spcAft>
            </a:pPr>
            <a:r>
              <a:rPr lang="en-US" sz="2400" dirty="0" err="1">
                <a:solidFill>
                  <a:srgbClr val="386546"/>
                </a:solidFill>
              </a:rPr>
              <a:t>Colbie</a:t>
            </a:r>
            <a:r>
              <a:rPr lang="en-US" sz="2400" dirty="0">
                <a:solidFill>
                  <a:srgbClr val="386546"/>
                </a:solidFill>
              </a:rPr>
              <a:t> said, “I love it.” </a:t>
            </a:r>
          </a:p>
          <a:p>
            <a:pPr>
              <a:spcAft>
                <a:spcPts val="1800"/>
              </a:spcAft>
            </a:pPr>
            <a:endParaRPr lang="en-US" sz="2400" dirty="0">
              <a:solidFill>
                <a:srgbClr val="386546"/>
              </a:solidFill>
            </a:endParaRPr>
          </a:p>
          <a:p>
            <a:pPr>
              <a:spcAft>
                <a:spcPts val="1800"/>
              </a:spcAft>
            </a:pPr>
            <a:r>
              <a:rPr lang="en-US" sz="2400" dirty="0" err="1">
                <a:solidFill>
                  <a:srgbClr val="386546"/>
                </a:solidFill>
              </a:rPr>
              <a:t>Colbie</a:t>
            </a:r>
            <a:r>
              <a:rPr lang="en-US" sz="2400" dirty="0">
                <a:solidFill>
                  <a:srgbClr val="386546"/>
                </a:solidFill>
              </a:rPr>
              <a:t> said, “I love [my new car].” </a:t>
            </a:r>
          </a:p>
        </p:txBody>
      </p:sp>
    </p:spTree>
    <p:extLst>
      <p:ext uri="{BB962C8B-B14F-4D97-AF65-F5344CB8AC3E}">
        <p14:creationId xmlns:p14="http://schemas.microsoft.com/office/powerpoint/2010/main" val="7521010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A7E8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10"/>
          <p:cNvCxnSpPr/>
          <p:nvPr/>
        </p:nvCxnSpPr>
        <p:spPr>
          <a:xfrm>
            <a:off x="335168" y="2729726"/>
            <a:ext cx="8429625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0" y="1410226"/>
            <a:ext cx="9144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b="1" dirty="0">
                <a:solidFill>
                  <a:prstClr val="white"/>
                </a:solidFill>
                <a:latin typeface="Century Gothic" panose="020B0502020202020204" pitchFamily="34" charset="0"/>
              </a:rPr>
              <a:t>HAWKES</a:t>
            </a:r>
            <a:r>
              <a:rPr lang="en-US" sz="7200" dirty="0">
                <a:solidFill>
                  <a:prstClr val="white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57108" y="3050910"/>
            <a:ext cx="609600" cy="6096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2179" y="3050910"/>
            <a:ext cx="609600" cy="6096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93122" y="3050910"/>
            <a:ext cx="609600" cy="6096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44065" y="305091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19310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188</Words>
  <Application>Microsoft Office PowerPoint</Application>
  <PresentationFormat>On-screen Show (4:3)</PresentationFormat>
  <Paragraphs>33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Arial</vt:lpstr>
      <vt:lpstr>Calibri</vt:lpstr>
      <vt:lpstr>Calibri Light</vt:lpstr>
      <vt:lpstr>Century Gothic</vt:lpstr>
      <vt:lpstr>Office Theme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Laura Brown</dc:creator>
  <cp:lastModifiedBy>Caitlin Clark</cp:lastModifiedBy>
  <cp:revision>1</cp:revision>
  <dcterms:created xsi:type="dcterms:W3CDTF">2015-10-07T14:12:03Z</dcterms:created>
  <dcterms:modified xsi:type="dcterms:W3CDTF">2018-05-04T19:13:30Z</dcterms:modified>
</cp:coreProperties>
</file>